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36"/>
  </p:handoutMasterIdLst>
  <p:sldIdLst>
    <p:sldId id="414" r:id="rId3"/>
    <p:sldId id="427" r:id="rId4"/>
    <p:sldId id="428" r:id="rId5"/>
    <p:sldId id="429" r:id="rId6"/>
    <p:sldId id="430" r:id="rId8"/>
    <p:sldId id="431" r:id="rId9"/>
    <p:sldId id="432" r:id="rId10"/>
    <p:sldId id="433" r:id="rId11"/>
    <p:sldId id="435" r:id="rId12"/>
    <p:sldId id="436" r:id="rId13"/>
    <p:sldId id="437" r:id="rId14"/>
    <p:sldId id="438" r:id="rId15"/>
    <p:sldId id="434" r:id="rId16"/>
    <p:sldId id="439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50" r:id="rId26"/>
    <p:sldId id="449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</p:sldIdLst>
  <p:sldSz cx="12192000" cy="6858000"/>
  <p:notesSz cx="6858000" cy="9144000"/>
  <p:embeddedFontLst>
    <p:embeddedFont>
      <p:font typeface="SimSun" panose="02010600030101010101" pitchFamily="2" charset="-122"/>
      <p:regular r:id="rId40"/>
    </p:embeddedFont>
    <p:embeddedFont>
      <p:font typeface="黑体" panose="02010609060101010101" pitchFamily="49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華康新儷粗黑" panose="020B0700000000000000" charset="-120"/>
      <p:regular r:id="rId46"/>
    </p:embeddedFont>
    <p:embeddedFont>
      <p:font typeface="清松手寫體1" charset="-120"/>
      <p:regular r:id="rId47"/>
    </p:embeddedFont>
    <p:embeddedFont>
      <p:font typeface="Tempus Sans ITC" panose="04020404030D07020202" charset="0"/>
      <p:regular r:id="rId48"/>
    </p:embeddedFont>
    <p:embeddedFont>
      <p:font typeface="華康儷粗黑" panose="020B0709000000000000" charset="-120"/>
      <p:regular r:id="rId49"/>
    </p:embeddedFont>
    <p:embeddedFont>
      <p:font typeface="Comic Sans MS" panose="030F0702030302020204" charset="0"/>
      <p:regular r:id="rId50"/>
      <p:bold r:id="rId51"/>
      <p:italic r:id="rId52"/>
      <p:boldItalic r:id="rId53"/>
    </p:embeddedFont>
    <p:embeddedFont>
      <p:font typeface="標楷體" panose="03000509000000000000" charset="-120"/>
      <p:regular r:id="rId54"/>
    </p:embeddedFont>
    <p:embeddedFont>
      <p:font typeface="Microsoft YaHei" panose="020B0503020204020204" charset="-122"/>
      <p:regular r:id="rId55"/>
    </p:embeddedFont>
    <p:embeddedFont>
      <p:font typeface="Brush Script MT" panose="03060802040406070304" charset="0"/>
      <p:italic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7" Type="http://schemas.openxmlformats.org/officeDocument/2006/relationships/tags" Target="tags/tag46.xml"/><Relationship Id="rId56" Type="http://schemas.openxmlformats.org/officeDocument/2006/relationships/font" Target="fonts/font17.fntdata"/><Relationship Id="rId55" Type="http://schemas.openxmlformats.org/officeDocument/2006/relationships/font" Target="fonts/font16.fntdata"/><Relationship Id="rId54" Type="http://schemas.openxmlformats.org/officeDocument/2006/relationships/font" Target="fonts/font15.fntdata"/><Relationship Id="rId53" Type="http://schemas.openxmlformats.org/officeDocument/2006/relationships/font" Target="fonts/font14.fntdata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" Target="slides/slide3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6"/>
          <p:cNvSpPr txBox="1"/>
          <p:nvPr userDrawn="1"/>
        </p:nvSpPr>
        <p:spPr>
          <a:xfrm>
            <a:off x="11409045" y="6448425"/>
            <a:ext cx="782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Brush Script MT" panose="03060802040406070304" charset="0"/>
                <a:cs typeface="Brush Script MT" panose="03060802040406070304" charset="0"/>
              </a:rPr>
              <a:t>Ashen</a:t>
            </a:r>
            <a:endParaRPr lang="en-US" sz="240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Brush Script MT" panose="03060802040406070304" charset="0"/>
              <a:cs typeface="Brush Script MT" panose="030608020404060703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3" Type="http://schemas.openxmlformats.org/officeDocument/2006/relationships/hyperlink" Target="https://blog.csdn.net/honorzoey/article/details/115268912" TargetMode="Externa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5.png"/><Relationship Id="rId2" Type="http://schemas.openxmlformats.org/officeDocument/2006/relationships/hyperlink" Target="https://www.codeblocks.org/downloads/binaries/" TargetMode="Externa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107690" y="2764155"/>
            <a:ext cx="597789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sz="4800">
                <a:latin typeface="華康新儷粗黑" panose="020B0700000000000000" charset="-120"/>
                <a:ea typeface="華康新儷粗黑" panose="020B0700000000000000" charset="-120"/>
                <a:cs typeface="華康新儷粗黑" panose="020B0700000000000000" charset="-120"/>
                <a:sym typeface="+mn-ea"/>
              </a:rPr>
              <a:t>Code::Blocks </a:t>
            </a:r>
            <a:r>
              <a:rPr lang="zh-TW" altLang="en-US" sz="4800">
                <a:latin typeface="華康新儷粗黑" panose="020B0700000000000000" charset="-120"/>
                <a:ea typeface="華康新儷粗黑" panose="020B0700000000000000" charset="-120"/>
                <a:cs typeface="華康新儷粗黑" panose="020B0700000000000000" charset="-120"/>
                <a:sym typeface="+mn-ea"/>
              </a:rPr>
              <a:t>安裝</a:t>
            </a:r>
            <a:endParaRPr lang="en-US" altLang="zh-CN" sz="48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7462520" y="4237990"/>
            <a:ext cx="1276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</a:pPr>
            <a:r>
              <a:rPr lang="zh-TW" altLang="en-US" sz="2800" dirty="0">
                <a:solidFill>
                  <a:srgbClr val="F67654"/>
                </a:solidFill>
                <a:latin typeface="清松手寫體1" charset="-120"/>
                <a:ea typeface="清松手寫體1" charset="-120"/>
                <a:cs typeface="Arial" panose="020B0604020202020204" pitchFamily="34" charset="0"/>
                <a:sym typeface="Arial" panose="020B0604020202020204" pitchFamily="34" charset="0"/>
              </a:rPr>
              <a:t>林靖紳</a:t>
            </a:r>
            <a:endParaRPr lang="zh-TW" altLang="en-US" sz="2800" dirty="0">
              <a:solidFill>
                <a:srgbClr val="F67654"/>
              </a:solidFill>
              <a:latin typeface="清松手寫體1" charset="-120"/>
              <a:ea typeface="清松手寫體1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268855"/>
            <a:ext cx="5307965" cy="4212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70" y="2315210"/>
            <a:ext cx="5330190" cy="4166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51380" y="1647825"/>
            <a:ext cx="6975475" cy="483362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8020050" y="6033770"/>
            <a:ext cx="9906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00275" y="1825625"/>
            <a:ext cx="8756015" cy="462788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4757420" y="4343400"/>
            <a:ext cx="2217420" cy="2597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85223" y="2792413"/>
            <a:ext cx="5107940" cy="1264920"/>
            <a:chOff x="5472" y="3952"/>
            <a:chExt cx="8044" cy="1992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72" y="3952"/>
              <a:ext cx="8044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zh-TW" altLang="zh-CN" sz="4400" kern="0" cap="all" dirty="0">
                  <a:solidFill>
                    <a:srgbClr val="4C2F10"/>
                  </a:solidFill>
                  <a:effectLst/>
                  <a:uFillTx/>
                  <a:latin typeface="華康儷粗黑" panose="020B0709000000000000" charset="-120"/>
                  <a:ea typeface="華康儷粗黑" panose="020B0709000000000000" charset="-120"/>
                  <a:sym typeface="+mn-ea"/>
                </a:rPr>
                <a:t>安裝完成！</a:t>
              </a:r>
              <a:endParaRPr lang="zh-TW" altLang="zh-CN" sz="4400" kern="0" cap="all" dirty="0">
                <a:solidFill>
                  <a:srgbClr val="4C2F10"/>
                </a:solidFill>
                <a:effectLst/>
                <a:uFillTx/>
                <a:latin typeface="華康儷粗黑" panose="020B0709000000000000" charset="-120"/>
                <a:ea typeface="華康儷粗黑" panose="020B0709000000000000" charset="-12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542348" y="2792413"/>
            <a:ext cx="5107940" cy="1419225"/>
            <a:chOff x="5247" y="3952"/>
            <a:chExt cx="8044" cy="2235"/>
          </a:xfrm>
        </p:grpSpPr>
        <p:sp>
          <p:nvSpPr>
            <p:cNvPr id="15" name="文本框 14"/>
            <p:cNvSpPr txBox="1"/>
            <p:nvPr/>
          </p:nvSpPr>
          <p:spPr>
            <a:xfrm>
              <a:off x="8149" y="5268"/>
              <a:ext cx="22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dirty="0">
                  <a:solidFill>
                    <a:srgbClr val="84685A"/>
                  </a:solidFill>
                  <a:effectLst/>
                  <a:latin typeface="Comic Sans MS" panose="030F0702030302020204" charset="0"/>
                  <a:ea typeface="Calibri" panose="020F0502020204030204" charset="0"/>
                  <a:cs typeface="Comic Sans MS" panose="030F0702030302020204" charset="0"/>
                  <a:sym typeface="+mn-ea"/>
                </a:rPr>
                <a:t>02</a:t>
              </a:r>
              <a:endParaRPr lang="en-US" altLang="zh-CN" sz="3200" b="1" dirty="0">
                <a:solidFill>
                  <a:srgbClr val="84685A"/>
                </a:solidFill>
                <a:effectLst/>
                <a:latin typeface="Comic Sans MS" panose="030F0702030302020204" charset="0"/>
                <a:ea typeface="Calibri" panose="020F0502020204030204" charset="0"/>
                <a:cs typeface="Comic Sans MS" panose="030F070203030202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247" y="3952"/>
              <a:ext cx="8044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zh-TW" altLang="zh-CN" sz="4400" kern="0" cap="all" dirty="0">
                  <a:solidFill>
                    <a:srgbClr val="4C2F10"/>
                  </a:solidFill>
                  <a:effectLst/>
                  <a:uFillTx/>
                  <a:latin typeface="華康儷粗黑" panose="020B0709000000000000" charset="-120"/>
                  <a:ea typeface="華康儷粗黑" panose="020B0709000000000000" charset="-120"/>
                  <a:sym typeface="+mn-ea"/>
                </a:rPr>
                <a:t>介面</a:t>
              </a:r>
              <a:r>
                <a:rPr lang="zh-TW" altLang="zh-CN" sz="4400" kern="0" cap="all" dirty="0">
                  <a:solidFill>
                    <a:srgbClr val="4C2F10"/>
                  </a:solidFill>
                  <a:effectLst/>
                  <a:uFillTx/>
                  <a:latin typeface="華康儷粗黑" panose="020B0709000000000000" charset="-120"/>
                  <a:ea typeface="華康儷粗黑" panose="020B0709000000000000" charset="-120"/>
                  <a:sym typeface="+mn-ea"/>
                </a:rPr>
                <a:t>說明</a:t>
              </a:r>
              <a:endParaRPr lang="zh-TW" altLang="zh-CN" sz="4400" kern="0" cap="all" dirty="0">
                <a:solidFill>
                  <a:srgbClr val="4C2F10"/>
                </a:solidFill>
                <a:effectLst/>
                <a:uFillTx/>
                <a:latin typeface="華康儷粗黑" panose="020B0709000000000000" charset="-120"/>
                <a:ea typeface="華康儷粗黑" panose="020B0709000000000000" charset="-12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79730"/>
            <a:ext cx="10515600" cy="1325563"/>
          </a:xfrm>
        </p:spPr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838200" y="1840230"/>
            <a:ext cx="2688590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新增檔案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快捷鍵</a:t>
            </a:r>
            <a:r>
              <a:rPr lang="en-US" altLang="zh-TW">
                <a:ea typeface="標楷體" panose="03000509000000000000" charset="-120"/>
                <a:cs typeface="+mn-lt"/>
              </a:rPr>
              <a:t>: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>
                <a:ea typeface="標楷體" panose="03000509000000000000" charset="-120"/>
                <a:cs typeface="+mn-lt"/>
              </a:rPr>
              <a:t>ctrl + shift + N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26790" y="1825625"/>
            <a:ext cx="8393430" cy="471868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3463290" y="1955800"/>
            <a:ext cx="1982470" cy="4356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20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儲存檔案</a:t>
            </a:r>
            <a:r>
              <a:rPr lang="en-US" altLang="zh-TW">
                <a:ea typeface="標楷體" panose="03000509000000000000" charset="-120"/>
                <a:cs typeface="+mn-lt"/>
              </a:rPr>
              <a:t>: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200000"/>
              </a:lnSpc>
            </a:pPr>
            <a:r>
              <a:rPr lang="zh-TW" altLang="en-US" sz="2400">
                <a:ea typeface="標楷體" panose="03000509000000000000" charset="-120"/>
                <a:cs typeface="+mn-lt"/>
              </a:rPr>
              <a:t>快捷鍵</a:t>
            </a:r>
            <a:r>
              <a:rPr lang="en-US" altLang="zh-TW" sz="2400">
                <a:ea typeface="標楷體" panose="03000509000000000000" charset="-120"/>
                <a:cs typeface="+mn-lt"/>
              </a:rPr>
              <a:t>: C</a:t>
            </a:r>
            <a:r>
              <a:rPr lang="en-US" altLang="zh-TW">
                <a:ea typeface="標楷體" panose="03000509000000000000" charset="-120"/>
                <a:cs typeface="+mn-lt"/>
              </a:rPr>
              <a:t>trl + s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marL="0" indent="0">
              <a:lnSpc>
                <a:spcPct val="200000"/>
              </a:lnSpc>
              <a:buNone/>
            </a:pP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2530" y="1825625"/>
            <a:ext cx="8242300" cy="463359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4107815" y="2026285"/>
            <a:ext cx="332740" cy="2120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儲存檔案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檔名命名習慣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英文命名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除了</a:t>
            </a:r>
            <a:r>
              <a:rPr lang="en-US" altLang="zh-TW">
                <a:ea typeface="標楷體" panose="03000509000000000000" charset="-120"/>
                <a:cs typeface="+mn-lt"/>
              </a:rPr>
              <a:t> _ </a:t>
            </a:r>
            <a:r>
              <a:rPr lang="zh-TW" altLang="en-US">
                <a:ea typeface="標楷體" panose="03000509000000000000" charset="-120"/>
                <a:cs typeface="+mn-lt"/>
              </a:rPr>
              <a:t>，盡量不要有其他特殊符號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檔名可以盡量和內</a:t>
            </a:r>
            <a:r>
              <a:rPr lang="zh-TW" altLang="en-US">
                <a:ea typeface="標楷體" panose="03000509000000000000" charset="-120"/>
                <a:cs typeface="+mn-lt"/>
              </a:rPr>
              <a:t>容相關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C++ </a:t>
            </a:r>
            <a:r>
              <a:rPr lang="zh-TW" altLang="en-US">
                <a:ea typeface="標楷體" panose="03000509000000000000" charset="-120"/>
                <a:cs typeface="+mn-lt"/>
              </a:rPr>
              <a:t>檔案的副檔名為</a:t>
            </a:r>
            <a:r>
              <a:rPr lang="en-US" altLang="zh-TW">
                <a:ea typeface="標楷體" panose="03000509000000000000" charset="-120"/>
                <a:cs typeface="+mn-lt"/>
              </a:rPr>
              <a:t> .cpp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3440" y="1825625"/>
            <a:ext cx="6199505" cy="4352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編譯、執行檔案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編譯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 sz="2000">
                <a:ea typeface="標楷體" panose="03000509000000000000" charset="-120"/>
                <a:cs typeface="+mn-lt"/>
              </a:rPr>
              <a:t>快捷鍵</a:t>
            </a:r>
            <a:r>
              <a:rPr lang="en-US" altLang="zh-TW" sz="2000">
                <a:ea typeface="標楷體" panose="03000509000000000000" charset="-120"/>
                <a:cs typeface="+mn-lt"/>
              </a:rPr>
              <a:t>: Ctrl + F9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執行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 sz="2000">
                <a:ea typeface="標楷體" panose="03000509000000000000" charset="-120"/>
                <a:cs typeface="+mn-lt"/>
              </a:rPr>
              <a:t>快捷鍵</a:t>
            </a:r>
            <a:r>
              <a:rPr lang="en-US" altLang="zh-TW" sz="2000">
                <a:ea typeface="標楷體" panose="03000509000000000000" charset="-120"/>
                <a:cs typeface="+mn-lt"/>
              </a:rPr>
              <a:t>: Ctrl + F10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編譯並執行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快捷鍵</a:t>
            </a:r>
            <a:r>
              <a:rPr lang="en-US" altLang="zh-TW">
                <a:ea typeface="標楷體" panose="03000509000000000000" charset="-120"/>
                <a:cs typeface="+mn-lt"/>
              </a:rPr>
              <a:t>: F9</a:t>
            </a:r>
            <a:endParaRPr lang="en-US" altLang="zh-TW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20845" y="1691005"/>
            <a:ext cx="7784465" cy="448627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5128895" y="2042795"/>
            <a:ext cx="735965" cy="2597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0110"/>
            <a:ext cx="10515600" cy="150876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838200" y="1691005"/>
            <a:ext cx="10516235" cy="263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如果編譯成功，可以看到下方</a:t>
            </a:r>
            <a:r>
              <a:rPr lang="en-US" altLang="zh-TW">
                <a:ea typeface="標楷體" panose="03000509000000000000" charset="-120"/>
                <a:cs typeface="+mn-lt"/>
              </a:rPr>
              <a:t> Build messages </a:t>
            </a:r>
            <a:r>
              <a:rPr lang="zh-TW" altLang="en-US">
                <a:ea typeface="標楷體" panose="03000509000000000000" charset="-120"/>
                <a:cs typeface="+mn-lt"/>
              </a:rPr>
              <a:t>區塊顯示</a:t>
            </a:r>
            <a:r>
              <a:rPr lang="en-US" altLang="zh-TW">
                <a:ea typeface="標楷體" panose="03000509000000000000" charset="-120"/>
                <a:cs typeface="+mn-lt"/>
              </a:rPr>
              <a:t>: Build finished</a:t>
            </a:r>
            <a:endParaRPr lang="en-US" altLang="zh-TW">
              <a:ea typeface="標楷體" panose="03000509000000000000" charset="-120"/>
              <a:cs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418517" y="3246928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087579" y="2838469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985419" y="2063266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Tempus Sans ITC" panose="04020404030D07020202" charset="0"/>
                <a:ea typeface="方正大标宋_GBK" panose="03000509000000000000" charset="-122"/>
                <a:cs typeface="Tempus Sans ITC" panose="04020404030D07020202" charset="0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Tempus Sans ITC" panose="04020404030D07020202" charset="0"/>
              <a:ea typeface="方正大标宋_GBK" panose="03000509000000000000" charset="-122"/>
              <a:cs typeface="Tempus Sans ITC" panose="04020404030D07020202" charset="0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985419" y="3064452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Tempus Sans ITC" panose="04020404030D07020202" charset="0"/>
                <a:ea typeface="方正大标宋_GBK" panose="03000509000000000000" charset="-122"/>
                <a:cs typeface="Tempus Sans ITC" panose="04020404030D07020202" charset="0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Tempus Sans ITC" panose="04020404030D07020202" charset="0"/>
              <a:ea typeface="方正大标宋_GBK" panose="03000509000000000000" charset="-122"/>
              <a:cs typeface="Tempus Sans ITC" panose="04020404030D07020202" charset="0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985419" y="4065638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Tempus Sans ITC" panose="04020404030D07020202" charset="0"/>
                <a:ea typeface="方正大标宋_GBK" panose="03000509000000000000" charset="-122"/>
                <a:cs typeface="Tempus Sans ITC" panose="04020404030D07020202" charset="0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Tempus Sans ITC" panose="04020404030D07020202" charset="0"/>
              <a:ea typeface="方正大标宋_GBK" panose="03000509000000000000" charset="-122"/>
              <a:cs typeface="Tempus Sans ITC" panose="04020404030D07020202" charset="0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9"/>
            </p:custDataLst>
          </p:nvPr>
        </p:nvSpPr>
        <p:spPr>
          <a:xfrm>
            <a:off x="7298690" y="218059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TW" altLang="en-US" sz="2800" dirty="0">
                <a:solidFill>
                  <a:srgbClr val="84685A"/>
                </a:solidFill>
                <a:latin typeface="華康儷粗黑" panose="020B0709000000000000" charset="-120"/>
                <a:ea typeface="華康儷粗黑" panose="020B0709000000000000" charset="-120"/>
                <a:sym typeface="Arial" panose="020B0604020202020204" pitchFamily="34" charset="0"/>
              </a:rPr>
              <a:t>安裝步驟</a:t>
            </a:r>
            <a:endParaRPr lang="zh-TW" altLang="en-US" sz="2800" dirty="0">
              <a:solidFill>
                <a:srgbClr val="84685A"/>
              </a:solidFill>
              <a:latin typeface="華康儷粗黑" panose="020B0709000000000000" charset="-120"/>
              <a:ea typeface="華康儷粗黑" panose="020B0709000000000000" charset="-12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0"/>
            </p:custDataLst>
          </p:nvPr>
        </p:nvSpPr>
        <p:spPr>
          <a:xfrm>
            <a:off x="7298690" y="31750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TW" altLang="en-US" sz="2800" dirty="0">
                <a:solidFill>
                  <a:srgbClr val="84685A"/>
                </a:solidFill>
                <a:latin typeface="華康儷粗黑" panose="020B0709000000000000" charset="-120"/>
                <a:ea typeface="華康儷粗黑" panose="020B0709000000000000" charset="-120"/>
                <a:sym typeface="Arial" panose="020B0604020202020204" pitchFamily="34" charset="0"/>
              </a:rPr>
              <a:t>介面說明</a:t>
            </a:r>
            <a:endParaRPr lang="zh-TW" altLang="en-US" sz="2800" dirty="0">
              <a:solidFill>
                <a:srgbClr val="84685A"/>
              </a:solidFill>
              <a:latin typeface="華康儷粗黑" panose="020B0709000000000000" charset="-120"/>
              <a:ea typeface="華康儷粗黑" panose="020B0709000000000000" charset="-12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1"/>
            </p:custDataLst>
          </p:nvPr>
        </p:nvSpPr>
        <p:spPr>
          <a:xfrm>
            <a:off x="7298690" y="416941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TW" altLang="zh-CN" sz="2800" dirty="0">
                <a:solidFill>
                  <a:srgbClr val="84685A"/>
                </a:solidFill>
                <a:latin typeface="華康儷粗黑" panose="020B0709000000000000" charset="-120"/>
                <a:ea typeface="華康儷粗黑" panose="020B0709000000000000" charset="-120"/>
                <a:cs typeface="華康儷粗黑" panose="020B0709000000000000" charset="-120"/>
                <a:sym typeface="Arial" panose="020B0604020202020204" pitchFamily="34" charset="0"/>
              </a:rPr>
              <a:t>附註</a:t>
            </a:r>
            <a:r>
              <a:rPr lang="en-US" altLang="zh-TW" sz="2800" dirty="0">
                <a:solidFill>
                  <a:srgbClr val="84685A"/>
                </a:solidFill>
                <a:latin typeface="華康儷粗黑" panose="020B0709000000000000" charset="-120"/>
                <a:ea typeface="華康儷粗黑" panose="020B0709000000000000" charset="-120"/>
                <a:cs typeface="華康儷粗黑" panose="020B0709000000000000" charset="-120"/>
                <a:sym typeface="Arial" panose="020B0604020202020204" pitchFamily="34" charset="0"/>
              </a:rPr>
              <a:t> 1</a:t>
            </a:r>
            <a:endParaRPr lang="en-US" altLang="zh-TW" sz="2800" dirty="0">
              <a:solidFill>
                <a:srgbClr val="84685A"/>
              </a:solidFill>
              <a:latin typeface="華康儷粗黑" panose="020B0709000000000000" charset="-120"/>
              <a:ea typeface="華康儷粗黑" panose="020B0709000000000000" charset="-120"/>
              <a:cs typeface="華康儷粗黑" panose="020B0709000000000000" charset="-120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838200" y="1691005"/>
            <a:ext cx="10516235" cy="159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如果編譯不成功，可以看到下方</a:t>
            </a:r>
            <a:r>
              <a:rPr lang="en-US" altLang="zh-TW">
                <a:ea typeface="標楷體" panose="03000509000000000000" charset="-120"/>
                <a:cs typeface="+mn-lt"/>
              </a:rPr>
              <a:t> Build messages </a:t>
            </a:r>
            <a:r>
              <a:rPr lang="zh-TW" altLang="en-US">
                <a:ea typeface="標楷體" panose="03000509000000000000" charset="-120"/>
                <a:cs typeface="+mn-lt"/>
              </a:rPr>
              <a:t>區塊顯示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r>
              <a:rPr lang="en-US" altLang="zh-TW">
                <a:highlight>
                  <a:srgbClr val="FFFF00"/>
                </a:highlight>
                <a:ea typeface="標楷體" panose="03000509000000000000" charset="-120"/>
                <a:cs typeface="+mn-lt"/>
              </a:rPr>
              <a:t> </a:t>
            </a:r>
            <a:r>
              <a:rPr lang="zh-TW" altLang="en-US">
                <a:highlight>
                  <a:srgbClr val="FFFF00"/>
                </a:highlight>
                <a:ea typeface="標楷體" panose="03000509000000000000" charset="-120"/>
                <a:cs typeface="+mn-lt"/>
              </a:rPr>
              <a:t>錯誤的提示訊息</a:t>
            </a:r>
            <a:r>
              <a:rPr lang="zh-TW" altLang="en-US">
                <a:ea typeface="標楷體" panose="03000509000000000000" charset="-120"/>
                <a:cs typeface="+mn-lt"/>
              </a:rPr>
              <a:t>。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805" y="2416810"/>
            <a:ext cx="8587740" cy="4309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TW" altLang="en-US"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執行</a:t>
            </a:r>
            <a:r>
              <a:rPr lang="en-US" altLang="zh-TW"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:</a:t>
            </a:r>
            <a:endParaRPr lang="zh-TW" altLang="en-US"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51100" y="1967230"/>
            <a:ext cx="7065645" cy="4696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介面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說明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943725" cy="4351655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產生的檔案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.o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Object file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編譯產生的中間檔案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.exe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CodeBlocks </a:t>
            </a:r>
            <a:r>
              <a:rPr lang="zh-TW" altLang="en-US">
                <a:ea typeface="標楷體" panose="03000509000000000000" charset="-120"/>
                <a:cs typeface="+mn-lt"/>
              </a:rPr>
              <a:t>編譯產生的最終可執行檔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在一般情況下，可以直接執行</a:t>
            </a:r>
            <a:r>
              <a:rPr lang="en-US" altLang="zh-TW">
                <a:ea typeface="標楷體" panose="03000509000000000000" charset="-120"/>
                <a:cs typeface="+mn-lt"/>
              </a:rPr>
              <a:t> .exe </a:t>
            </a:r>
            <a:r>
              <a:rPr lang="zh-TW" altLang="en-US">
                <a:ea typeface="標楷體" panose="03000509000000000000" charset="-120"/>
                <a:cs typeface="+mn-lt"/>
              </a:rPr>
              <a:t>檔案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r>
              <a:rPr lang="en-US" altLang="zh-TW" b="1" u="sng">
                <a:ea typeface="標楷體" panose="03000509000000000000" charset="-120"/>
                <a:cs typeface="+mn-lt"/>
              </a:rPr>
              <a:t>(</a:t>
            </a:r>
            <a:r>
              <a:rPr lang="zh-TW" altLang="en-US" b="1" u="sng">
                <a:ea typeface="標楷體" panose="03000509000000000000" charset="-120"/>
                <a:cs typeface="+mn-lt"/>
              </a:rPr>
              <a:t>附註</a:t>
            </a:r>
            <a:r>
              <a:rPr lang="en-US" altLang="zh-TW" b="1" u="sng">
                <a:ea typeface="標楷體" panose="03000509000000000000" charset="-120"/>
                <a:cs typeface="+mn-lt"/>
              </a:rPr>
              <a:t> 1)</a:t>
            </a:r>
            <a:endParaRPr lang="en-US" altLang="zh-TW" b="1" u="sng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rcRect t="13403" b="17537"/>
          <a:stretch>
            <a:fillRect/>
          </a:stretch>
        </p:blipFill>
        <p:spPr>
          <a:xfrm>
            <a:off x="4346575" y="3519170"/>
            <a:ext cx="7845425" cy="965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542348" y="2792413"/>
            <a:ext cx="5107940" cy="1419225"/>
            <a:chOff x="5247" y="3952"/>
            <a:chExt cx="8044" cy="2235"/>
          </a:xfrm>
        </p:grpSpPr>
        <p:sp>
          <p:nvSpPr>
            <p:cNvPr id="15" name="文本框 14"/>
            <p:cNvSpPr txBox="1"/>
            <p:nvPr/>
          </p:nvSpPr>
          <p:spPr>
            <a:xfrm>
              <a:off x="8149" y="5268"/>
              <a:ext cx="22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dirty="0">
                  <a:solidFill>
                    <a:srgbClr val="84685A"/>
                  </a:solidFill>
                  <a:effectLst/>
                  <a:latin typeface="Comic Sans MS" panose="030F0702030302020204" charset="0"/>
                  <a:ea typeface="Calibri" panose="020F0502020204030204" charset="0"/>
                  <a:cs typeface="Comic Sans MS" panose="030F0702030302020204" charset="0"/>
                  <a:sym typeface="+mn-ea"/>
                </a:rPr>
                <a:t>03</a:t>
              </a:r>
              <a:endParaRPr lang="en-US" altLang="zh-CN" sz="3200" b="1" dirty="0">
                <a:solidFill>
                  <a:srgbClr val="84685A"/>
                </a:solidFill>
                <a:effectLst/>
                <a:latin typeface="Comic Sans MS" panose="030F0702030302020204" charset="0"/>
                <a:ea typeface="Calibri" panose="020F0502020204030204" charset="0"/>
                <a:cs typeface="Comic Sans MS" panose="030F070203030202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247" y="3952"/>
              <a:ext cx="8044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zh-TW" altLang="zh-CN" sz="4400" kern="0" cap="all" dirty="0">
                  <a:solidFill>
                    <a:srgbClr val="4C2F10"/>
                  </a:solidFill>
                  <a:effectLst/>
                  <a:uFillTx/>
                  <a:latin typeface="華康儷粗黑" panose="020B0709000000000000" charset="-120"/>
                  <a:ea typeface="華康儷粗黑" panose="020B0709000000000000" charset="-120"/>
                  <a:sym typeface="+mn-ea"/>
                </a:rPr>
                <a:t>附註</a:t>
              </a:r>
              <a:r>
                <a:rPr lang="en-US" altLang="zh-TW" sz="4400" kern="0" cap="all" dirty="0">
                  <a:solidFill>
                    <a:srgbClr val="4C2F10"/>
                  </a:solidFill>
                  <a:effectLst/>
                  <a:uFillTx/>
                  <a:latin typeface="華康儷粗黑" panose="020B0709000000000000" charset="-120"/>
                  <a:ea typeface="華康儷粗黑" panose="020B0709000000000000" charset="-120"/>
                  <a:sym typeface="+mn-ea"/>
                </a:rPr>
                <a:t> 1</a:t>
              </a:r>
              <a:endParaRPr lang="en-US" altLang="zh-TW" sz="4400" kern="0" cap="all" dirty="0">
                <a:solidFill>
                  <a:srgbClr val="4C2F10"/>
                </a:solidFill>
                <a:effectLst/>
                <a:uFillTx/>
                <a:latin typeface="華康儷粗黑" panose="020B0709000000000000" charset="-120"/>
                <a:ea typeface="華康儷粗黑" panose="020B0709000000000000" charset="-12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54565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有些情況下會出現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r>
              <a:rPr lang="zh-TW" altLang="en-US">
                <a:ea typeface="標楷體" panose="03000509000000000000" charset="-120"/>
                <a:cs typeface="+mn-lt"/>
                <a:sym typeface="+mn-ea"/>
              </a:rPr>
              <a:t>雙擊</a:t>
            </a:r>
            <a:r>
              <a:rPr lang="en-US" altLang="zh-TW">
                <a:ea typeface="標楷體" panose="03000509000000000000" charset="-120"/>
                <a:cs typeface="+mn-lt"/>
                <a:sym typeface="+mn-ea"/>
              </a:rPr>
              <a:t> </a:t>
            </a:r>
            <a:r>
              <a:rPr lang="en-US" altLang="zh-TW">
                <a:ea typeface="標楷體" panose="03000509000000000000" charset="-120"/>
                <a:cs typeface="+mn-lt"/>
              </a:rPr>
              <a:t>.exe </a:t>
            </a:r>
            <a:r>
              <a:rPr lang="zh-TW" altLang="en-US">
                <a:ea typeface="標楷體" panose="03000509000000000000" charset="-120"/>
                <a:cs typeface="+mn-lt"/>
              </a:rPr>
              <a:t>檔執行出現錯誤，無法運行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" y="2938780"/>
            <a:ext cx="8613775" cy="25666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45405" y="5836285"/>
            <a:ext cx="6737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TW" altLang="en-US"/>
              <a:t>圖片來源</a:t>
            </a:r>
            <a:r>
              <a:rPr lang="en-US" altLang="zh-TW"/>
              <a:t>: </a:t>
            </a:r>
            <a:r>
              <a:rPr lang="en-US">
                <a:sym typeface="+mn-ea"/>
                <a:hlinkClick r:id="rId3" action="ppaction://hlinkfile"/>
              </a:rPr>
              <a:t>https://blog.csdn.net/honorzoey/article/details/115268912</a:t>
            </a:r>
            <a:endParaRPr lang="en-US"/>
          </a:p>
          <a:p>
            <a:pPr algn="l"/>
            <a:r>
              <a:rPr lang="en-US" altLang="zh-TW"/>
              <a:t> </a:t>
            </a:r>
            <a:endParaRPr lang="en-US" altLang="zh-TW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354185" cy="465518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原因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因為系統沒有自動將這個檔案移到環境變數中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可能原因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3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系統比較舊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3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或是安裝</a:t>
            </a:r>
            <a:r>
              <a:rPr lang="en-US" altLang="zh-TW">
                <a:ea typeface="標楷體" panose="03000509000000000000" charset="-120"/>
                <a:cs typeface="+mn-lt"/>
              </a:rPr>
              <a:t> CodeBlocks </a:t>
            </a:r>
            <a:r>
              <a:rPr lang="zh-TW" altLang="en-US">
                <a:ea typeface="標楷體" panose="03000509000000000000" charset="-120"/>
                <a:cs typeface="+mn-lt"/>
              </a:rPr>
              <a:t>時所設置的路徑不是預設的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0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解決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將此檔案手動添加至環境變數中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29860" cy="418020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步驟</a:t>
            </a:r>
            <a:r>
              <a:rPr lang="en-US" altLang="zh-TW">
                <a:ea typeface="標楷體" panose="03000509000000000000" charset="-120"/>
                <a:cs typeface="+mn-lt"/>
              </a:rPr>
              <a:t> 1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在安裝</a:t>
            </a:r>
            <a:r>
              <a:rPr lang="en-US" altLang="zh-TW">
                <a:ea typeface="標楷體" panose="03000509000000000000" charset="-120"/>
                <a:cs typeface="+mn-lt"/>
              </a:rPr>
              <a:t> CodeBlocks </a:t>
            </a:r>
            <a:r>
              <a:rPr lang="zh-TW" altLang="en-US">
                <a:ea typeface="標楷體" panose="03000509000000000000" charset="-120"/>
                <a:cs typeface="+mn-lt"/>
              </a:rPr>
              <a:t>的資料夾底下的</a:t>
            </a:r>
            <a:r>
              <a:rPr lang="en-US" altLang="zh-TW">
                <a:ea typeface="標楷體" panose="03000509000000000000" charset="-120"/>
                <a:cs typeface="+mn-lt"/>
              </a:rPr>
              <a:t> MinGW\bin </a:t>
            </a:r>
            <a:r>
              <a:rPr lang="zh-TW" altLang="en-US">
                <a:ea typeface="標楷體" panose="03000509000000000000" charset="-120"/>
                <a:cs typeface="+mn-lt"/>
              </a:rPr>
              <a:t>底下找到缺失的檔案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</a:rPr>
              <a:t>e.g. C:\Program Files\CodeBlocks\MinGW\bin</a:t>
            </a:r>
            <a:endParaRPr lang="en-US" altLang="zh-TW">
              <a:ea typeface="標楷體" panose="03000509000000000000" charset="-120"/>
              <a:cs typeface="+mn-lt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710" y="1825625"/>
            <a:ext cx="6075045" cy="4061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步驟</a:t>
            </a:r>
            <a:r>
              <a:rPr lang="en-US" altLang="zh-TW">
                <a:ea typeface="標楷體" panose="03000509000000000000" charset="-120"/>
                <a:cs typeface="+mn-lt"/>
              </a:rPr>
              <a:t> 2: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右鍵</a:t>
            </a:r>
            <a:r>
              <a:rPr lang="en-US" altLang="zh-TW">
                <a:ea typeface="標楷體" panose="03000509000000000000" charset="-120"/>
                <a:cs typeface="+mn-lt"/>
              </a:rPr>
              <a:t> --&gt; </a:t>
            </a:r>
            <a:r>
              <a:rPr lang="zh-TW" altLang="en-US">
                <a:ea typeface="標楷體" panose="03000509000000000000" charset="-120"/>
                <a:cs typeface="+mn-lt"/>
              </a:rPr>
              <a:t>內容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複製檔案位置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zh-TW">
              <a:ea typeface="標楷體" panose="03000509000000000000" charset="-120"/>
              <a:cs typeface="+mn-lt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85665" y="1691005"/>
            <a:ext cx="7050405" cy="471932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596505" y="3620135"/>
            <a:ext cx="3208020" cy="4559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步驟</a:t>
            </a:r>
            <a:r>
              <a:rPr lang="en-US" altLang="zh-TW">
                <a:ea typeface="標楷體" panose="03000509000000000000" charset="-120"/>
                <a:cs typeface="+mn-lt"/>
              </a:rPr>
              <a:t> 3.1: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叫出系統環境設置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點選檔案總管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右鍵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r>
              <a:rPr lang="zh-TW" altLang="en-US">
                <a:ea typeface="標楷體" panose="03000509000000000000" charset="-120"/>
                <a:cs typeface="+mn-lt"/>
              </a:rPr>
              <a:t>本機</a:t>
            </a:r>
            <a:r>
              <a:rPr lang="en-US" altLang="zh-TW">
                <a:ea typeface="標楷體" panose="03000509000000000000" charset="-120"/>
                <a:cs typeface="+mn-lt"/>
              </a:rPr>
              <a:t> --&gt; </a:t>
            </a:r>
            <a:r>
              <a:rPr lang="zh-TW" altLang="en-US">
                <a:ea typeface="標楷體" panose="03000509000000000000" charset="-120"/>
                <a:cs typeface="+mn-lt"/>
              </a:rPr>
              <a:t>內容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1785" y="1691005"/>
            <a:ext cx="6545580" cy="4235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65" y="1855470"/>
            <a:ext cx="4380865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步驟</a:t>
            </a:r>
            <a:r>
              <a:rPr lang="en-US" altLang="zh-TW">
                <a:ea typeface="標楷體" panose="03000509000000000000" charset="-120"/>
                <a:cs typeface="+mn-lt"/>
              </a:rPr>
              <a:t> 3.2: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叫出系統環境設置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進階系統設定</a:t>
            </a:r>
            <a:r>
              <a:rPr lang="en-US" altLang="zh-TW">
                <a:ea typeface="標楷體" panose="03000509000000000000" charset="-120"/>
                <a:cs typeface="+mn-lt"/>
              </a:rPr>
              <a:t> --&gt; </a:t>
            </a:r>
            <a:r>
              <a:rPr lang="zh-TW" altLang="en-US">
                <a:ea typeface="標楷體" panose="03000509000000000000" charset="-120"/>
                <a:cs typeface="+mn-lt"/>
              </a:rPr>
              <a:t>環境變數</a:t>
            </a:r>
            <a:r>
              <a:rPr lang="en-US" altLang="zh-TW">
                <a:ea typeface="標楷體" panose="03000509000000000000" charset="-120"/>
                <a:cs typeface="+mn-lt"/>
              </a:rPr>
              <a:t> --&gt; </a:t>
            </a:r>
            <a:r>
              <a:rPr lang="zh-TW" altLang="en-US">
                <a:ea typeface="標楷體" panose="03000509000000000000" charset="-120"/>
                <a:cs typeface="+mn-lt"/>
              </a:rPr>
              <a:t>選取</a:t>
            </a: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r>
              <a:rPr lang="zh-TW" altLang="en-US">
                <a:ea typeface="標楷體" panose="03000509000000000000" charset="-120"/>
                <a:cs typeface="+mn-lt"/>
              </a:rPr>
              <a:t>使用者變數中的</a:t>
            </a:r>
            <a:r>
              <a:rPr lang="en-US" altLang="zh-TW">
                <a:ea typeface="標楷體" panose="03000509000000000000" charset="-120"/>
                <a:cs typeface="+mn-lt"/>
              </a:rPr>
              <a:t> Path --&gt; </a:t>
            </a:r>
            <a:r>
              <a:rPr lang="zh-TW" altLang="en-US">
                <a:ea typeface="標楷體" panose="03000509000000000000" charset="-120"/>
                <a:cs typeface="+mn-lt"/>
              </a:rPr>
              <a:t>編輯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7410" y="1492885"/>
            <a:ext cx="7514590" cy="42659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4677410" y="2536190"/>
            <a:ext cx="792480" cy="2362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7357110" y="4514850"/>
            <a:ext cx="1050925" cy="2362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566150" y="3003550"/>
            <a:ext cx="2392045" cy="1752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797415" y="3337560"/>
            <a:ext cx="632460" cy="2127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179695" y="2772410"/>
            <a:ext cx="290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Wingdings" panose="05000000000000000000" charset="0"/>
              </a:rPr>
              <a:t></a:t>
            </a:r>
            <a:endParaRPr lang="en-US">
              <a:solidFill>
                <a:srgbClr val="FF0000"/>
              </a:solidFill>
              <a:sym typeface="Wingdings" panose="050000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069455" y="4319905"/>
            <a:ext cx="386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Wingdings" panose="05000000000000000000" charset="0"/>
              </a:rPr>
              <a:t></a:t>
            </a:r>
            <a:endParaRPr lang="en-US">
              <a:solidFill>
                <a:srgbClr val="FF0000"/>
              </a:solidFill>
              <a:sym typeface="Wingdings" panose="050000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308975" y="2772410"/>
            <a:ext cx="386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Wingdings" panose="05000000000000000000" charset="0"/>
              </a:rPr>
              <a:t></a:t>
            </a:r>
            <a:endParaRPr lang="en-US">
              <a:solidFill>
                <a:srgbClr val="FF0000"/>
              </a:solidFill>
              <a:sym typeface="Wingdings" panose="05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568815" y="3487420"/>
            <a:ext cx="386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Wingdings" panose="05000000000000000000" charset="0"/>
              </a:rPr>
              <a:t></a:t>
            </a:r>
            <a:endParaRPr lang="en-US">
              <a:solidFill>
                <a:srgbClr val="FF0000"/>
              </a:solidFill>
              <a:sym typeface="Wingdings" panose="05000000000000000000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419225"/>
            <a:chOff x="5482" y="3907"/>
            <a:chExt cx="7573" cy="2235"/>
          </a:xfrm>
        </p:grpSpPr>
        <p:sp>
          <p:nvSpPr>
            <p:cNvPr id="15" name="文本框 14"/>
            <p:cNvSpPr txBox="1"/>
            <p:nvPr/>
          </p:nvSpPr>
          <p:spPr>
            <a:xfrm>
              <a:off x="7284" y="5223"/>
              <a:ext cx="396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dirty="0">
                  <a:solidFill>
                    <a:srgbClr val="84685A"/>
                  </a:solidFill>
                  <a:effectLst/>
                  <a:latin typeface="Comic Sans MS" panose="030F0702030302020204" charset="0"/>
                  <a:ea typeface="Calibri" panose="020F0502020204030204" charset="0"/>
                  <a:cs typeface="Comic Sans MS" panose="030F0702030302020204" charset="0"/>
                  <a:sym typeface="+mn-ea"/>
                </a:rPr>
                <a:t>01</a:t>
              </a:r>
              <a:endParaRPr lang="en-US" altLang="zh-CN" sz="3200" b="1" dirty="0">
                <a:solidFill>
                  <a:srgbClr val="84685A"/>
                </a:solidFill>
                <a:effectLst/>
                <a:latin typeface="Comic Sans MS" panose="030F0702030302020204" charset="0"/>
                <a:ea typeface="Calibri" panose="020F0502020204030204" charset="0"/>
                <a:cs typeface="Comic Sans MS" panose="030F070203030202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zh-TW" altLang="en-US" sz="4400" dirty="0">
                  <a:solidFill>
                    <a:srgbClr val="84685A"/>
                  </a:solidFill>
                  <a:latin typeface="華康儷粗黑" panose="020B0709000000000000" charset="-120"/>
                  <a:ea typeface="華康儷粗黑" panose="020B0709000000000000" charset="-120"/>
                  <a:sym typeface="Arial" panose="020B0604020202020204" pitchFamily="34" charset="0"/>
                </a:rPr>
                <a:t>安裝步驟</a:t>
              </a:r>
              <a:endParaRPr lang="zh-TW" altLang="en-US" sz="4400" dirty="0">
                <a:solidFill>
                  <a:srgbClr val="84685A"/>
                </a:solidFill>
                <a:latin typeface="華康儷粗黑" panose="020B0709000000000000" charset="-120"/>
                <a:ea typeface="華康儷粗黑" panose="020B0709000000000000" charset="-120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15000" cy="4351655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步驟</a:t>
            </a:r>
            <a:r>
              <a:rPr lang="en-US" altLang="zh-TW">
                <a:ea typeface="標楷體" panose="03000509000000000000" charset="-120"/>
                <a:cs typeface="+mn-lt"/>
              </a:rPr>
              <a:t> 4: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將剛剛複製好的位置新增到</a:t>
            </a:r>
            <a:r>
              <a:rPr lang="en-US" altLang="zh-TW">
                <a:ea typeface="標楷體" panose="03000509000000000000" charset="-120"/>
                <a:cs typeface="+mn-lt"/>
              </a:rPr>
              <a:t> Path </a:t>
            </a:r>
            <a:r>
              <a:rPr lang="zh-TW" altLang="en-US">
                <a:ea typeface="標楷體" panose="03000509000000000000" charset="-120"/>
                <a:cs typeface="+mn-lt"/>
              </a:rPr>
              <a:t>中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新增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貼上剛剛附的位置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確定</a:t>
            </a:r>
            <a:endParaRPr lang="zh-TW" altLang="en-US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將剛剛開起的每一個有確定按鈕的視窗都按「確定」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1610" y="1320165"/>
            <a:ext cx="5660390" cy="53619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附註</a:t>
            </a:r>
            <a:r>
              <a:rPr lang="en-US" altLang="zh-TW">
                <a:latin typeface="華康儷粗黑" panose="020B0709000000000000" charset="-120"/>
                <a:ea typeface="華康儷粗黑" panose="020B0709000000000000" charset="-120"/>
              </a:rPr>
              <a:t> 1</a:t>
            </a:r>
            <a:endParaRPr lang="en-US" altLang="zh-TW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1005"/>
            <a:ext cx="5715000" cy="4351655"/>
          </a:xfrm>
        </p:spPr>
        <p:txBody>
          <a:bodyPr/>
          <a:p>
            <a:pPr lvl="1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執行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2"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這樣就可以直接執行</a:t>
            </a:r>
            <a:r>
              <a:rPr lang="en-US" altLang="zh-TW">
                <a:ea typeface="標楷體" panose="03000509000000000000" charset="-120"/>
                <a:cs typeface="+mn-lt"/>
              </a:rPr>
              <a:t> .exe </a:t>
            </a:r>
            <a:r>
              <a:rPr lang="zh-TW" altLang="en-US">
                <a:ea typeface="標楷體" panose="03000509000000000000" charset="-120"/>
                <a:cs typeface="+mn-lt"/>
              </a:rPr>
              <a:t>檔了</a:t>
            </a:r>
            <a:endParaRPr lang="zh-TW" altLang="en-US">
              <a:ea typeface="標楷體" panose="03000509000000000000" charset="-120"/>
              <a:cs typeface="+mn-lt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2770" y="1691005"/>
            <a:ext cx="6523355" cy="4196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542665" y="2792730"/>
            <a:ext cx="5107940" cy="835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TW" sz="4400" b="1" kern="0" cap="all" dirty="0">
                <a:solidFill>
                  <a:srgbClr val="4C2F10"/>
                </a:solidFill>
                <a:effectLst/>
                <a:uFillTx/>
                <a:latin typeface="Comic Sans MS" panose="030F0702030302020204" charset="0"/>
                <a:ea typeface="華康儷粗黑" panose="020B0709000000000000" charset="-120"/>
                <a:cs typeface="Comic Sans MS" panose="030F0702030302020204" charset="0"/>
                <a:sym typeface="+mn-ea"/>
              </a:rPr>
              <a:t>The End</a:t>
            </a:r>
            <a:endParaRPr lang="en-US" altLang="zh-TW" sz="4400" b="1" kern="0" cap="all" dirty="0">
              <a:solidFill>
                <a:srgbClr val="4C2F10"/>
              </a:solidFill>
              <a:effectLst/>
              <a:uFillTx/>
              <a:latin typeface="Comic Sans MS" panose="030F0702030302020204" charset="0"/>
              <a:ea typeface="華康儷粗黑" panose="020B0709000000000000" charset="-120"/>
              <a:cs typeface="Comic Sans MS" panose="030F070203030202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424545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下載網址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>
                <a:ea typeface="標楷體" panose="03000509000000000000" charset="-120"/>
                <a:cs typeface="+mn-lt"/>
                <a:hlinkClick r:id="rId2" action="ppaction://hlinkfile"/>
              </a:rPr>
              <a:t>https://www.codeblocks.org/downloads/binaries/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ea typeface="標楷體" panose="03000509000000000000" charset="-120"/>
                <a:cs typeface="+mn-lt"/>
              </a:rPr>
              <a:t>畫面</a:t>
            </a:r>
            <a:r>
              <a:rPr lang="en-US" altLang="zh-TW">
                <a:ea typeface="標楷體" panose="03000509000000000000" charset="-120"/>
                <a:cs typeface="+mn-lt"/>
              </a:rPr>
              <a:t>: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zh-TW">
              <a:ea typeface="標楷體" panose="03000509000000000000" charset="-120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>
                <a:ea typeface="標楷體" panose="03000509000000000000" charset="-120"/>
                <a:cs typeface="+mn-lt"/>
              </a:rPr>
              <a:t> </a:t>
            </a:r>
            <a:endParaRPr lang="en-US" altLang="zh-TW">
              <a:ea typeface="標楷體" panose="03000509000000000000" charset="-120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zh-TW">
              <a:ea typeface="標楷體" panose="03000509000000000000" charset="-120"/>
              <a:cs typeface="+mn-lt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9790" y="3114675"/>
            <a:ext cx="6943725" cy="3743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pic>
        <p:nvPicPr>
          <p:cNvPr id="33" name="Content Placeholder 3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8071485" cy="4351655"/>
          </a:xfrm>
          <a:prstGeom prst="rect">
            <a:avLst/>
          </a:prstGeom>
        </p:spPr>
      </p:pic>
      <p:sp>
        <p:nvSpPr>
          <p:cNvPr id="43" name="Rectangles 42"/>
          <p:cNvSpPr/>
          <p:nvPr/>
        </p:nvSpPr>
        <p:spPr>
          <a:xfrm>
            <a:off x="1083310" y="3456305"/>
            <a:ext cx="5600700" cy="542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7172960" y="2590165"/>
            <a:ext cx="446595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600">
                <a:ea typeface="標楷體" panose="03000509000000000000" charset="-120"/>
                <a:cs typeface="+mn-lt"/>
              </a:rPr>
              <a:t>exe: </a:t>
            </a:r>
            <a:endParaRPr lang="en-US" sz="1600">
              <a:ea typeface="標楷體" panose="03000509000000000000" charset="-120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1600">
                <a:ea typeface="標楷體" panose="03000509000000000000" charset="-120"/>
                <a:cs typeface="+mn-lt"/>
              </a:rPr>
              <a:t>下載後需要自行設定並安裝</a:t>
            </a:r>
            <a:endParaRPr lang="zh-TW" altLang="en-US" sz="1600">
              <a:ea typeface="標楷體" panose="03000509000000000000" charset="-120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1600">
                <a:ea typeface="標楷體" panose="03000509000000000000" charset="-120"/>
                <a:cs typeface="+mn-lt"/>
              </a:rPr>
              <a:t>優點</a:t>
            </a:r>
            <a:r>
              <a:rPr lang="en-US" altLang="zh-TW" sz="1600">
                <a:ea typeface="標楷體" panose="03000509000000000000" charset="-120"/>
                <a:cs typeface="+mn-lt"/>
              </a:rPr>
              <a:t>: </a:t>
            </a:r>
            <a:r>
              <a:rPr lang="zh-TW" altLang="en-US" sz="1600">
                <a:ea typeface="標楷體" panose="03000509000000000000" charset="-120"/>
                <a:cs typeface="+mn-lt"/>
              </a:rPr>
              <a:t>比較不會有路徑設定的錯誤</a:t>
            </a:r>
            <a:endParaRPr lang="zh-TW" altLang="en-US" sz="1600">
              <a:ea typeface="標楷體" panose="03000509000000000000" charset="-120"/>
              <a:cs typeface="+mn-lt"/>
            </a:endParaRPr>
          </a:p>
          <a:p>
            <a:r>
              <a:rPr lang="en-US" altLang="zh-TW" sz="1600">
                <a:ea typeface="標楷體" panose="03000509000000000000" charset="-120"/>
                <a:cs typeface="+mn-lt"/>
              </a:rPr>
              <a:t>zip: </a:t>
            </a:r>
            <a:endParaRPr lang="en-US" altLang="zh-TW" sz="1600">
              <a:ea typeface="標楷體" panose="03000509000000000000" charset="-120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1600">
                <a:ea typeface="標楷體" panose="03000509000000000000" charset="-120"/>
                <a:cs typeface="+mn-lt"/>
              </a:rPr>
              <a:t>下載後可以直接執行</a:t>
            </a:r>
            <a:r>
              <a:rPr lang="en-US" altLang="zh-TW" sz="1600">
                <a:ea typeface="標楷體" panose="03000509000000000000" charset="-120"/>
                <a:cs typeface="+mn-lt"/>
              </a:rPr>
              <a:t> codeblocks.exe</a:t>
            </a:r>
            <a:endParaRPr lang="en-US" altLang="zh-TW" sz="1600">
              <a:ea typeface="標楷體" panose="03000509000000000000" charset="-120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1600">
                <a:ea typeface="標楷體" panose="03000509000000000000" charset="-120"/>
                <a:cs typeface="+mn-lt"/>
              </a:rPr>
              <a:t>優點</a:t>
            </a:r>
            <a:r>
              <a:rPr lang="en-US" altLang="zh-TW" sz="1600">
                <a:ea typeface="標楷體" panose="03000509000000000000" charset="-120"/>
                <a:cs typeface="+mn-lt"/>
              </a:rPr>
              <a:t>: </a:t>
            </a:r>
            <a:r>
              <a:rPr lang="zh-TW" altLang="en-US" sz="1600">
                <a:ea typeface="標楷體" panose="03000509000000000000" charset="-120"/>
                <a:cs typeface="+mn-lt"/>
              </a:rPr>
              <a:t>方便</a:t>
            </a:r>
            <a:endParaRPr lang="zh-TW" altLang="en-US" sz="1600">
              <a:ea typeface="標楷體" panose="03000509000000000000" charset="-120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TW" sz="1600">
                <a:ea typeface="標楷體" panose="03000509000000000000" charset="-120"/>
                <a:cs typeface="+mn-lt"/>
              </a:rPr>
              <a:t>mingw:</a:t>
            </a:r>
            <a:endParaRPr lang="en-US" altLang="zh-TW" sz="1600">
              <a:ea typeface="標楷體" panose="03000509000000000000" charset="-120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sz="1600">
                <a:ea typeface="標楷體" panose="03000509000000000000" charset="-120"/>
                <a:cs typeface="+mn-lt"/>
              </a:rPr>
              <a:t>是將GCC編譯器和 GNU Binutils 移植到 Win32 平台下的產物</a:t>
            </a:r>
            <a:endParaRPr lang="en-US" altLang="zh-TW" sz="1600">
              <a:ea typeface="標楷體" panose="03000509000000000000" charset="-120"/>
              <a:cs typeface="+mn-lt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6223000" y="3556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6350000" y="3683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Content Placeholder 44"/>
          <p:cNvPicPr/>
          <p:nvPr>
            <p:ph sz="half" idx="2"/>
          </p:nvPr>
        </p:nvPicPr>
        <p:blipFill>
          <a:blip r:embed="rId5"/>
          <a:srcRect l="10294" t="7661" r="10294" b="12476"/>
          <a:stretch>
            <a:fillRect/>
          </a:stretch>
        </p:blipFill>
        <p:spPr>
          <a:xfrm rot="20820000">
            <a:off x="709930" y="3321050"/>
            <a:ext cx="340995" cy="3276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下載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24" name="Content Placeholder 2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08810" y="1825625"/>
            <a:ext cx="9953625" cy="4554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34" name="Content Placeholder 3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35" name="Content Placeholder 3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332355"/>
            <a:ext cx="10205720" cy="4149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2500" y="2431415"/>
            <a:ext cx="10187940" cy="3923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安裝</a:t>
            </a:r>
            <a:r>
              <a:rPr lang="zh-TW" altLang="en-US">
                <a:latin typeface="華康儷粗黑" panose="020B0709000000000000" charset="-120"/>
                <a:ea typeface="華康儷粗黑" panose="020B0709000000000000" charset="-120"/>
              </a:rPr>
              <a:t>步驟</a:t>
            </a:r>
            <a:endParaRPr lang="zh-TW" altLang="en-US">
              <a:latin typeface="華康儷粗黑" panose="020B0709000000000000" charset="-120"/>
              <a:ea typeface="華康儷粗黑" panose="020B0709000000000000" charset="-12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安裝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9800" y="2405380"/>
            <a:ext cx="10099040" cy="3989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6.xml><?xml version="1.0" encoding="utf-8"?>
<p:tagLst xmlns:p="http://schemas.openxmlformats.org/presentationml/2006/main">
  <p:tag name="KSO_WM_DOC_GUID" val="{7d311b73-f9d3-4b91-b6f8-c98d9cfd796f}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WPS Presentation</Application>
  <PresentationFormat>宽屏</PresentationFormat>
  <Paragraphs>209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79" baseType="lpstr">
      <vt:lpstr>Arial</vt:lpstr>
      <vt:lpstr>SimSun</vt:lpstr>
      <vt:lpstr>Wingdings</vt:lpstr>
      <vt:lpstr>黑体</vt:lpstr>
      <vt:lpstr>Calibri</vt:lpstr>
      <vt:lpstr>華康新儷粗黑</vt:lpstr>
      <vt:lpstr>清松手寫體1</vt:lpstr>
      <vt:lpstr>方正大标宋_GBK</vt:lpstr>
      <vt:lpstr>Tempus Sans ITC</vt:lpstr>
      <vt:lpstr>華康儷粗黑</vt:lpstr>
      <vt:lpstr>Comic Sans MS</vt:lpstr>
      <vt:lpstr>標楷體</vt:lpstr>
      <vt:lpstr>Microsoft YaHei</vt:lpstr>
      <vt:lpstr>Arial Unicode MS</vt:lpstr>
      <vt:lpstr>Wingdings</vt:lpstr>
      <vt:lpstr>AR CARTER</vt:lpstr>
      <vt:lpstr>AR BONNIE</vt:lpstr>
      <vt:lpstr>AR CENA</vt:lpstr>
      <vt:lpstr>AR BERKLEY</vt:lpstr>
      <vt:lpstr>AR DECODE</vt:lpstr>
      <vt:lpstr>AR CHRISTY</vt:lpstr>
      <vt:lpstr>AR BLANCA</vt:lpstr>
      <vt:lpstr>Bahnschrift Condensed</vt:lpstr>
      <vt:lpstr>Bahnschrift SemiBold Condensed</vt:lpstr>
      <vt:lpstr>Bauhaus 93</vt:lpstr>
      <vt:lpstr>Blackadder ITC</vt:lpstr>
      <vt:lpstr>Bookman Old Style</vt:lpstr>
      <vt:lpstr>Brush Script MT</vt:lpstr>
      <vt:lpstr>Cambria Math</vt:lpstr>
      <vt:lpstr>Candara Light</vt:lpstr>
      <vt:lpstr>Chiller</vt:lpstr>
      <vt:lpstr>Century Schoolbook</vt:lpstr>
      <vt:lpstr>Cooper Black</vt:lpstr>
      <vt:lpstr>Courier New</vt:lpstr>
      <vt:lpstr>Curlz MT</vt:lpstr>
      <vt:lpstr>Edwardian Script ITC</vt:lpstr>
      <vt:lpstr>Algerian</vt:lpstr>
      <vt:lpstr>AR DESTINE</vt:lpstr>
      <vt:lpstr>AR HERMANN</vt:lpstr>
      <vt:lpstr>Arial Black</vt:lpstr>
      <vt:lpstr>Bahnschrift Light Condensed</vt:lpstr>
      <vt:lpstr>Arial Narrow</vt:lpstr>
      <vt:lpstr>Bahnschrift SemiLight Condensed</vt:lpstr>
      <vt:lpstr>Bahnschrift SemiLight</vt:lpstr>
      <vt:lpstr>Berlin Sans FB Demi</vt:lpstr>
      <vt:lpstr>Book Antiqua</vt:lpstr>
      <vt:lpstr>Office Theme</vt:lpstr>
      <vt:lpstr>PowerPoint 演示文稿</vt:lpstr>
      <vt:lpstr>PowerPoint 演示文稿</vt:lpstr>
      <vt:lpstr>PowerPoint 演示文稿</vt:lpstr>
      <vt:lpstr>PowerPoint 演示文稿</vt:lpstr>
      <vt:lpstr>安裝步驟</vt:lpstr>
      <vt:lpstr>安裝步驟</vt:lpstr>
      <vt:lpstr>安裝步驟</vt:lpstr>
      <vt:lpstr>安裝步驟</vt:lpstr>
      <vt:lpstr>安裝步驟</vt:lpstr>
      <vt:lpstr>安裝步驟</vt:lpstr>
      <vt:lpstr>安裝步驟</vt:lpstr>
      <vt:lpstr>安裝步驟</vt:lpstr>
      <vt:lpstr>PowerPoint 演示文稿</vt:lpstr>
      <vt:lpstr>PowerPoint 演示文稿</vt:lpstr>
      <vt:lpstr>介面說明</vt:lpstr>
      <vt:lpstr>介面說明</vt:lpstr>
      <vt:lpstr>介面說明</vt:lpstr>
      <vt:lpstr>介面說明</vt:lpstr>
      <vt:lpstr>介面說明</vt:lpstr>
      <vt:lpstr>介面說明</vt:lpstr>
      <vt:lpstr>介面說明</vt:lpstr>
      <vt:lpstr>介面說明</vt:lpstr>
      <vt:lpstr>PowerPoint 演示文稿</vt:lpstr>
      <vt:lpstr>附註 1</vt:lpstr>
      <vt:lpstr>附註 1</vt:lpstr>
      <vt:lpstr>附註 1</vt:lpstr>
      <vt:lpstr>附註 1</vt:lpstr>
      <vt:lpstr>附註 1</vt:lpstr>
      <vt:lpstr>附註 1</vt:lpstr>
      <vt:lpstr>附註 1</vt:lpstr>
      <vt:lpstr>附註 1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tiffany</cp:lastModifiedBy>
  <cp:revision>1048</cp:revision>
  <dcterms:created xsi:type="dcterms:W3CDTF">2018-03-01T02:03:00Z</dcterms:created>
  <dcterms:modified xsi:type="dcterms:W3CDTF">2022-06-26T14:21:38Z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1033-11.2.0.11156</vt:lpwstr>
  </property>
  <property fmtid="{D5CDD505-2E9C-101B-9397-08002B2CF9AE}" pid="3" name="KSORubyTemplateID">
    <vt:lpwstr>2</vt:lpwstr>
  </property>
  <property fmtid="{D5CDD505-2E9C-101B-9397-08002B2CF9AE}" pid="4" name="ICV">
    <vt:lpwstr>410F0B1A55E544AF9F14C0B3CAB09569</vt:lpwstr>
  </property>
</Properties>
</file>